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7" r:id="rId4"/>
  </p:sldMasterIdLst>
  <p:notesMasterIdLst>
    <p:notesMasterId r:id="rId33"/>
  </p:notesMasterIdLst>
  <p:handoutMasterIdLst>
    <p:handoutMasterId r:id="rId34"/>
  </p:handoutMasterIdLst>
  <p:sldIdLst>
    <p:sldId id="339" r:id="rId5"/>
    <p:sldId id="341" r:id="rId6"/>
    <p:sldId id="342" r:id="rId7"/>
    <p:sldId id="343" r:id="rId8"/>
    <p:sldId id="344" r:id="rId9"/>
    <p:sldId id="345" r:id="rId10"/>
    <p:sldId id="346" r:id="rId11"/>
    <p:sldId id="347" r:id="rId12"/>
    <p:sldId id="355" r:id="rId13"/>
    <p:sldId id="359" r:id="rId14"/>
    <p:sldId id="348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71" r:id="rId27"/>
    <p:sldId id="372" r:id="rId28"/>
    <p:sldId id="373" r:id="rId29"/>
    <p:sldId id="374" r:id="rId30"/>
    <p:sldId id="375" r:id="rId31"/>
    <p:sldId id="376" r:id="rId32"/>
  </p:sldIdLst>
  <p:sldSz cx="9144000" cy="6858000" type="screen4x3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 autoAdjust="0"/>
    <p:restoredTop sz="86442"/>
  </p:normalViewPr>
  <p:slideViewPr>
    <p:cSldViewPr snapToGrid="0" showGuides="1">
      <p:cViewPr varScale="1">
        <p:scale>
          <a:sx n="131" d="100"/>
          <a:sy n="131" d="100"/>
        </p:scale>
        <p:origin x="22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52740C-B892-E24B-9C2D-6637C4DE67BE}" type="doc">
      <dgm:prSet loTypeId="urn:microsoft.com/office/officeart/2009/3/layout/StepUp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00F1205-4AE6-0149-8548-32DD3666079C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Missionariamente, ir às famílias e proporcionar formação bíblica e doutrinal. </a:t>
          </a:r>
        </a:p>
      </dgm:t>
    </dgm:pt>
    <dgm:pt modelId="{FD797D5A-F999-3642-A223-0A88701E6CAB}" type="parTrans" cxnId="{158C8A12-924E-6E43-AFEC-7B33CE383E7E}">
      <dgm:prSet/>
      <dgm:spPr/>
      <dgm:t>
        <a:bodyPr/>
        <a:lstStyle/>
        <a:p>
          <a:endParaRPr lang="pt-BR"/>
        </a:p>
      </dgm:t>
    </dgm:pt>
    <dgm:pt modelId="{F00F5C89-BD63-DB40-BB13-60CEC24D550F}" type="sibTrans" cxnId="{158C8A12-924E-6E43-AFEC-7B33CE383E7E}">
      <dgm:prSet/>
      <dgm:spPr/>
      <dgm:t>
        <a:bodyPr/>
        <a:lstStyle/>
        <a:p>
          <a:endParaRPr lang="pt-BR"/>
        </a:p>
      </dgm:t>
    </dgm:pt>
    <dgm:pt modelId="{7CE689CB-BCF4-5F46-8E84-4C1614DE9E1E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Acolher as famílias e transmitir-lhes os valores do Evangelho.</a:t>
          </a:r>
        </a:p>
      </dgm:t>
    </dgm:pt>
    <dgm:pt modelId="{15BD7DDB-A08E-2D4C-9781-3E89BEEC960D}" type="parTrans" cxnId="{A64797F0-36F5-B34D-ADD4-A8CA6A4D7A6B}">
      <dgm:prSet/>
      <dgm:spPr/>
      <dgm:t>
        <a:bodyPr/>
        <a:lstStyle/>
        <a:p>
          <a:endParaRPr lang="pt-BR"/>
        </a:p>
      </dgm:t>
    </dgm:pt>
    <dgm:pt modelId="{CF8B2F58-666F-A94E-8FF8-D71F14BDE3E2}" type="sibTrans" cxnId="{A64797F0-36F5-B34D-ADD4-A8CA6A4D7A6B}">
      <dgm:prSet/>
      <dgm:spPr/>
      <dgm:t>
        <a:bodyPr/>
        <a:lstStyle/>
        <a:p>
          <a:endParaRPr lang="pt-BR"/>
        </a:p>
      </dgm:t>
    </dgm:pt>
    <dgm:pt modelId="{12DB5387-AC2E-6A42-820C-260298C7ECD9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Favorecer a experiência de encontro com Jesus em vista do discipulado. </a:t>
          </a:r>
        </a:p>
      </dgm:t>
    </dgm:pt>
    <dgm:pt modelId="{35A25433-41EA-0047-B71E-3F28EDB0AAAC}" type="parTrans" cxnId="{58B44D96-0547-D543-BEA7-EEA059B08BF0}">
      <dgm:prSet/>
      <dgm:spPr/>
      <dgm:t>
        <a:bodyPr/>
        <a:lstStyle/>
        <a:p>
          <a:endParaRPr lang="pt-BR"/>
        </a:p>
      </dgm:t>
    </dgm:pt>
    <dgm:pt modelId="{AFD09AB8-C8BF-F24D-BD98-EEC1C874D728}" type="sibTrans" cxnId="{58B44D96-0547-D543-BEA7-EEA059B08BF0}">
      <dgm:prSet/>
      <dgm:spPr/>
      <dgm:t>
        <a:bodyPr/>
        <a:lstStyle/>
        <a:p>
          <a:endParaRPr lang="pt-BR"/>
        </a:p>
      </dgm:t>
    </dgm:pt>
    <dgm:pt modelId="{3300E4AF-1C96-D048-9C30-E0F18F28B9C5}" type="pres">
      <dgm:prSet presAssocID="{0352740C-B892-E24B-9C2D-6637C4DE67BE}" presName="rootnode" presStyleCnt="0">
        <dgm:presLayoutVars>
          <dgm:chMax/>
          <dgm:chPref/>
          <dgm:dir/>
          <dgm:animLvl val="lvl"/>
        </dgm:presLayoutVars>
      </dgm:prSet>
      <dgm:spPr/>
    </dgm:pt>
    <dgm:pt modelId="{155ABAD6-4147-9340-9CE9-5AA359837651}" type="pres">
      <dgm:prSet presAssocID="{200F1205-4AE6-0149-8548-32DD3666079C}" presName="composite" presStyleCnt="0"/>
      <dgm:spPr/>
    </dgm:pt>
    <dgm:pt modelId="{F57DC5A5-9922-A347-8199-940B38ED4971}" type="pres">
      <dgm:prSet presAssocID="{200F1205-4AE6-0149-8548-32DD3666079C}" presName="LShape" presStyleLbl="alignNode1" presStyleIdx="0" presStyleCnt="5"/>
      <dgm:spPr/>
    </dgm:pt>
    <dgm:pt modelId="{BD674521-9335-5A43-BD41-DF883B5B0D3D}" type="pres">
      <dgm:prSet presAssocID="{200F1205-4AE6-0149-8548-32DD3666079C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FDCBF313-45E8-DB4B-BE5A-1F4A86328E38}" type="pres">
      <dgm:prSet presAssocID="{200F1205-4AE6-0149-8548-32DD3666079C}" presName="Triangle" presStyleLbl="alignNode1" presStyleIdx="1" presStyleCnt="5"/>
      <dgm:spPr/>
    </dgm:pt>
    <dgm:pt modelId="{614840A2-A8E2-2E47-BA52-CEF5587FCB88}" type="pres">
      <dgm:prSet presAssocID="{F00F5C89-BD63-DB40-BB13-60CEC24D550F}" presName="sibTrans" presStyleCnt="0"/>
      <dgm:spPr/>
    </dgm:pt>
    <dgm:pt modelId="{29B7C224-CB3B-0C45-A877-0E8EF71F889D}" type="pres">
      <dgm:prSet presAssocID="{F00F5C89-BD63-DB40-BB13-60CEC24D550F}" presName="space" presStyleCnt="0"/>
      <dgm:spPr/>
    </dgm:pt>
    <dgm:pt modelId="{C3B8CE7C-6370-9C46-A2F8-AF49DC65E055}" type="pres">
      <dgm:prSet presAssocID="{7CE689CB-BCF4-5F46-8E84-4C1614DE9E1E}" presName="composite" presStyleCnt="0"/>
      <dgm:spPr/>
    </dgm:pt>
    <dgm:pt modelId="{F69108D2-0D98-E74E-B740-D573544539A8}" type="pres">
      <dgm:prSet presAssocID="{7CE689CB-BCF4-5F46-8E84-4C1614DE9E1E}" presName="LShape" presStyleLbl="alignNode1" presStyleIdx="2" presStyleCnt="5"/>
      <dgm:spPr/>
    </dgm:pt>
    <dgm:pt modelId="{50F7BBF5-DE8A-CF49-B887-1C236DA9626D}" type="pres">
      <dgm:prSet presAssocID="{7CE689CB-BCF4-5F46-8E84-4C1614DE9E1E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8513B7C-5D7A-DA47-82BF-8AA78BDD38C2}" type="pres">
      <dgm:prSet presAssocID="{7CE689CB-BCF4-5F46-8E84-4C1614DE9E1E}" presName="Triangle" presStyleLbl="alignNode1" presStyleIdx="3" presStyleCnt="5"/>
      <dgm:spPr/>
    </dgm:pt>
    <dgm:pt modelId="{A654A755-1D80-EF4F-96FF-0222C7713041}" type="pres">
      <dgm:prSet presAssocID="{CF8B2F58-666F-A94E-8FF8-D71F14BDE3E2}" presName="sibTrans" presStyleCnt="0"/>
      <dgm:spPr/>
    </dgm:pt>
    <dgm:pt modelId="{25771814-4769-9E4C-8688-1CD0B95EF02F}" type="pres">
      <dgm:prSet presAssocID="{CF8B2F58-666F-A94E-8FF8-D71F14BDE3E2}" presName="space" presStyleCnt="0"/>
      <dgm:spPr/>
    </dgm:pt>
    <dgm:pt modelId="{392D8ADD-23A1-1E4D-A6AC-BE4FE9E7B375}" type="pres">
      <dgm:prSet presAssocID="{12DB5387-AC2E-6A42-820C-260298C7ECD9}" presName="composite" presStyleCnt="0"/>
      <dgm:spPr/>
    </dgm:pt>
    <dgm:pt modelId="{F8A15EB9-A8C0-FF40-ACA6-BCFCBF3599B4}" type="pres">
      <dgm:prSet presAssocID="{12DB5387-AC2E-6A42-820C-260298C7ECD9}" presName="LShape" presStyleLbl="alignNode1" presStyleIdx="4" presStyleCnt="5"/>
      <dgm:spPr/>
    </dgm:pt>
    <dgm:pt modelId="{D28A89D6-8E68-D540-8D8E-C94CA4C642CF}" type="pres">
      <dgm:prSet presAssocID="{12DB5387-AC2E-6A42-820C-260298C7ECD9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58C8A12-924E-6E43-AFEC-7B33CE383E7E}" srcId="{0352740C-B892-E24B-9C2D-6637C4DE67BE}" destId="{200F1205-4AE6-0149-8548-32DD3666079C}" srcOrd="0" destOrd="0" parTransId="{FD797D5A-F999-3642-A223-0A88701E6CAB}" sibTransId="{F00F5C89-BD63-DB40-BB13-60CEC24D550F}"/>
    <dgm:cxn modelId="{80EF1859-4B70-C84E-896E-70518F090CA8}" type="presOf" srcId="{7CE689CB-BCF4-5F46-8E84-4C1614DE9E1E}" destId="{50F7BBF5-DE8A-CF49-B887-1C236DA9626D}" srcOrd="0" destOrd="0" presId="urn:microsoft.com/office/officeart/2009/3/layout/StepUpProcess"/>
    <dgm:cxn modelId="{58B44D96-0547-D543-BEA7-EEA059B08BF0}" srcId="{0352740C-B892-E24B-9C2D-6637C4DE67BE}" destId="{12DB5387-AC2E-6A42-820C-260298C7ECD9}" srcOrd="2" destOrd="0" parTransId="{35A25433-41EA-0047-B71E-3F28EDB0AAAC}" sibTransId="{AFD09AB8-C8BF-F24D-BD98-EEC1C874D728}"/>
    <dgm:cxn modelId="{E125F6A5-EA19-604E-90D6-A807D58FD534}" type="presOf" srcId="{12DB5387-AC2E-6A42-820C-260298C7ECD9}" destId="{D28A89D6-8E68-D540-8D8E-C94CA4C642CF}" srcOrd="0" destOrd="0" presId="urn:microsoft.com/office/officeart/2009/3/layout/StepUpProcess"/>
    <dgm:cxn modelId="{BAF4C4B1-1973-C543-9010-80BB96A48262}" type="presOf" srcId="{200F1205-4AE6-0149-8548-32DD3666079C}" destId="{BD674521-9335-5A43-BD41-DF883B5B0D3D}" srcOrd="0" destOrd="0" presId="urn:microsoft.com/office/officeart/2009/3/layout/StepUpProcess"/>
    <dgm:cxn modelId="{601269EA-A123-4147-8FEC-A1918EFC34C2}" type="presOf" srcId="{0352740C-B892-E24B-9C2D-6637C4DE67BE}" destId="{3300E4AF-1C96-D048-9C30-E0F18F28B9C5}" srcOrd="0" destOrd="0" presId="urn:microsoft.com/office/officeart/2009/3/layout/StepUpProcess"/>
    <dgm:cxn modelId="{A64797F0-36F5-B34D-ADD4-A8CA6A4D7A6B}" srcId="{0352740C-B892-E24B-9C2D-6637C4DE67BE}" destId="{7CE689CB-BCF4-5F46-8E84-4C1614DE9E1E}" srcOrd="1" destOrd="0" parTransId="{15BD7DDB-A08E-2D4C-9781-3E89BEEC960D}" sibTransId="{CF8B2F58-666F-A94E-8FF8-D71F14BDE3E2}"/>
    <dgm:cxn modelId="{F7656DA2-3D12-9848-984C-1547C049CB51}" type="presParOf" srcId="{3300E4AF-1C96-D048-9C30-E0F18F28B9C5}" destId="{155ABAD6-4147-9340-9CE9-5AA359837651}" srcOrd="0" destOrd="0" presId="urn:microsoft.com/office/officeart/2009/3/layout/StepUpProcess"/>
    <dgm:cxn modelId="{F0F31883-8C69-C940-924A-BA5D44D5B1D3}" type="presParOf" srcId="{155ABAD6-4147-9340-9CE9-5AA359837651}" destId="{F57DC5A5-9922-A347-8199-940B38ED4971}" srcOrd="0" destOrd="0" presId="urn:microsoft.com/office/officeart/2009/3/layout/StepUpProcess"/>
    <dgm:cxn modelId="{16A0B306-1B86-7A4F-9091-6FAFE8DA01F5}" type="presParOf" srcId="{155ABAD6-4147-9340-9CE9-5AA359837651}" destId="{BD674521-9335-5A43-BD41-DF883B5B0D3D}" srcOrd="1" destOrd="0" presId="urn:microsoft.com/office/officeart/2009/3/layout/StepUpProcess"/>
    <dgm:cxn modelId="{A64E5D14-05BB-C749-B41D-556E5CD8AFB3}" type="presParOf" srcId="{155ABAD6-4147-9340-9CE9-5AA359837651}" destId="{FDCBF313-45E8-DB4B-BE5A-1F4A86328E38}" srcOrd="2" destOrd="0" presId="urn:microsoft.com/office/officeart/2009/3/layout/StepUpProcess"/>
    <dgm:cxn modelId="{74C0FB09-4226-4348-AAB8-0786BBC1AB99}" type="presParOf" srcId="{3300E4AF-1C96-D048-9C30-E0F18F28B9C5}" destId="{614840A2-A8E2-2E47-BA52-CEF5587FCB88}" srcOrd="1" destOrd="0" presId="urn:microsoft.com/office/officeart/2009/3/layout/StepUpProcess"/>
    <dgm:cxn modelId="{98E1837D-7E7E-9B42-8BF6-AB46CAF69C54}" type="presParOf" srcId="{614840A2-A8E2-2E47-BA52-CEF5587FCB88}" destId="{29B7C224-CB3B-0C45-A877-0E8EF71F889D}" srcOrd="0" destOrd="0" presId="urn:microsoft.com/office/officeart/2009/3/layout/StepUpProcess"/>
    <dgm:cxn modelId="{17FDF4D6-35BF-5243-A3DB-7870F089C857}" type="presParOf" srcId="{3300E4AF-1C96-D048-9C30-E0F18F28B9C5}" destId="{C3B8CE7C-6370-9C46-A2F8-AF49DC65E055}" srcOrd="2" destOrd="0" presId="urn:microsoft.com/office/officeart/2009/3/layout/StepUpProcess"/>
    <dgm:cxn modelId="{6956C4E5-6407-6F40-9DED-A4655A80A64C}" type="presParOf" srcId="{C3B8CE7C-6370-9C46-A2F8-AF49DC65E055}" destId="{F69108D2-0D98-E74E-B740-D573544539A8}" srcOrd="0" destOrd="0" presId="urn:microsoft.com/office/officeart/2009/3/layout/StepUpProcess"/>
    <dgm:cxn modelId="{63100A54-BE02-C743-A003-264FC4013CA3}" type="presParOf" srcId="{C3B8CE7C-6370-9C46-A2F8-AF49DC65E055}" destId="{50F7BBF5-DE8A-CF49-B887-1C236DA9626D}" srcOrd="1" destOrd="0" presId="urn:microsoft.com/office/officeart/2009/3/layout/StepUpProcess"/>
    <dgm:cxn modelId="{E75E0F0A-EA3F-B04F-B4FF-E5CCC3347648}" type="presParOf" srcId="{C3B8CE7C-6370-9C46-A2F8-AF49DC65E055}" destId="{C8513B7C-5D7A-DA47-82BF-8AA78BDD38C2}" srcOrd="2" destOrd="0" presId="urn:microsoft.com/office/officeart/2009/3/layout/StepUpProcess"/>
    <dgm:cxn modelId="{89F42A9B-0FC7-B647-9E07-1811DAF63351}" type="presParOf" srcId="{3300E4AF-1C96-D048-9C30-E0F18F28B9C5}" destId="{A654A755-1D80-EF4F-96FF-0222C7713041}" srcOrd="3" destOrd="0" presId="urn:microsoft.com/office/officeart/2009/3/layout/StepUpProcess"/>
    <dgm:cxn modelId="{5B1D3C8C-B61C-4545-A3FE-6FDCE05C79E6}" type="presParOf" srcId="{A654A755-1D80-EF4F-96FF-0222C7713041}" destId="{25771814-4769-9E4C-8688-1CD0B95EF02F}" srcOrd="0" destOrd="0" presId="urn:microsoft.com/office/officeart/2009/3/layout/StepUpProcess"/>
    <dgm:cxn modelId="{B25BCA99-7E84-A340-86FC-D204E8AD1D23}" type="presParOf" srcId="{3300E4AF-1C96-D048-9C30-E0F18F28B9C5}" destId="{392D8ADD-23A1-1E4D-A6AC-BE4FE9E7B375}" srcOrd="4" destOrd="0" presId="urn:microsoft.com/office/officeart/2009/3/layout/StepUpProcess"/>
    <dgm:cxn modelId="{5A2EF3D8-B14F-DF4C-B88A-09AABAED775C}" type="presParOf" srcId="{392D8ADD-23A1-1E4D-A6AC-BE4FE9E7B375}" destId="{F8A15EB9-A8C0-FF40-ACA6-BCFCBF3599B4}" srcOrd="0" destOrd="0" presId="urn:microsoft.com/office/officeart/2009/3/layout/StepUpProcess"/>
    <dgm:cxn modelId="{FBB44096-91EE-4445-A671-F07E4A17C0AD}" type="presParOf" srcId="{392D8ADD-23A1-1E4D-A6AC-BE4FE9E7B375}" destId="{D28A89D6-8E68-D540-8D8E-C94CA4C642C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DC5A5-9922-A347-8199-940B38ED4971}">
      <dsp:nvSpPr>
        <dsp:cNvPr id="0" name=""/>
        <dsp:cNvSpPr/>
      </dsp:nvSpPr>
      <dsp:spPr>
        <a:xfrm rot="5400000">
          <a:off x="491755" y="929466"/>
          <a:ext cx="1469794" cy="24457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674521-9335-5A43-BD41-DF883B5B0D3D}">
      <dsp:nvSpPr>
        <dsp:cNvPr id="0" name=""/>
        <dsp:cNvSpPr/>
      </dsp:nvSpPr>
      <dsp:spPr>
        <a:xfrm>
          <a:off x="246410" y="1660205"/>
          <a:ext cx="2207995" cy="1935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schemeClr val="tx1"/>
              </a:solidFill>
            </a:rPr>
            <a:t>Missionariamente, ir às famílias e proporcionar formação bíblica e doutrinal. </a:t>
          </a:r>
        </a:p>
      </dsp:txBody>
      <dsp:txXfrm>
        <a:off x="246410" y="1660205"/>
        <a:ext cx="2207995" cy="1935437"/>
      </dsp:txXfrm>
    </dsp:sp>
    <dsp:sp modelId="{FDCBF313-45E8-DB4B-BE5A-1F4A86328E38}">
      <dsp:nvSpPr>
        <dsp:cNvPr id="0" name=""/>
        <dsp:cNvSpPr/>
      </dsp:nvSpPr>
      <dsp:spPr>
        <a:xfrm>
          <a:off x="2037802" y="749411"/>
          <a:ext cx="416602" cy="416602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108D2-0D98-E74E-B740-D573544539A8}">
      <dsp:nvSpPr>
        <dsp:cNvPr id="0" name=""/>
        <dsp:cNvSpPr/>
      </dsp:nvSpPr>
      <dsp:spPr>
        <a:xfrm rot="5400000">
          <a:off x="3194773" y="260602"/>
          <a:ext cx="1469794" cy="24457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7BBF5-DE8A-CF49-B887-1C236DA9626D}">
      <dsp:nvSpPr>
        <dsp:cNvPr id="0" name=""/>
        <dsp:cNvSpPr/>
      </dsp:nvSpPr>
      <dsp:spPr>
        <a:xfrm>
          <a:off x="2949428" y="991340"/>
          <a:ext cx="2207995" cy="1935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schemeClr val="tx1"/>
              </a:solidFill>
            </a:rPr>
            <a:t>Acolher as famílias e transmitir-lhes os valores do Evangelho.</a:t>
          </a:r>
        </a:p>
      </dsp:txBody>
      <dsp:txXfrm>
        <a:off x="2949428" y="991340"/>
        <a:ext cx="2207995" cy="1935437"/>
      </dsp:txXfrm>
    </dsp:sp>
    <dsp:sp modelId="{C8513B7C-5D7A-DA47-82BF-8AA78BDD38C2}">
      <dsp:nvSpPr>
        <dsp:cNvPr id="0" name=""/>
        <dsp:cNvSpPr/>
      </dsp:nvSpPr>
      <dsp:spPr>
        <a:xfrm>
          <a:off x="4740820" y="80546"/>
          <a:ext cx="416602" cy="416602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15EB9-A8C0-FF40-ACA6-BCFCBF3599B4}">
      <dsp:nvSpPr>
        <dsp:cNvPr id="0" name=""/>
        <dsp:cNvSpPr/>
      </dsp:nvSpPr>
      <dsp:spPr>
        <a:xfrm rot="5400000">
          <a:off x="5897791" y="-408262"/>
          <a:ext cx="1469794" cy="24457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A89D6-8E68-D540-8D8E-C94CA4C642CF}">
      <dsp:nvSpPr>
        <dsp:cNvPr id="0" name=""/>
        <dsp:cNvSpPr/>
      </dsp:nvSpPr>
      <dsp:spPr>
        <a:xfrm>
          <a:off x="5652446" y="322476"/>
          <a:ext cx="2207995" cy="1935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schemeClr val="tx1"/>
              </a:solidFill>
            </a:rPr>
            <a:t>Favorecer a experiência de encontro com Jesus em vista do discipulado. </a:t>
          </a:r>
        </a:p>
      </dsp:txBody>
      <dsp:txXfrm>
        <a:off x="5652446" y="322476"/>
        <a:ext cx="2207995" cy="1935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E643CBE7-E26C-4B53-8FAB-CBD3DF8D8FCA}" type="datetime1">
              <a:rPr lang="pt-BR" smtClean="0"/>
              <a:pPr algn="r" rtl="0"/>
              <a:t>27/03/2019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pt-BR" smtClean="0"/>
              <a:pPr algn="r"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884DB14-F2A9-4120-B5AE-1A41FFC617B8}" type="datetime1">
              <a:rPr lang="pt-BR" noProof="0" smtClean="0"/>
              <a:pPr/>
              <a:t>27/03/2019</a:t>
            </a:fld>
            <a:endParaRPr lang="pt-BR" noProof="0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0A3C37BE-C303-496D-B5CD-85F2937540FC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5DA47-CE4A-9945-90F4-F89E200C1F6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76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215159F-E6BA-5C42-B201-65E8D6EC04A4}" type="datetime1">
              <a:rPr lang="pt-BR" noProof="0" smtClean="0"/>
              <a:t>27/03/2019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3766517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ED54-6828-9B48-986E-5B13EB280FCC}" type="datetime1">
              <a:rPr lang="pt-BR" noProof="0" smtClean="0"/>
              <a:t>27/03/2019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83814553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E296-4157-854C-9AEF-C7CBA5A007A9}" type="datetime1">
              <a:rPr lang="pt-BR" noProof="0" smtClean="0"/>
              <a:t>27/03/2019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30743809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B73F6-7E5B-AD4F-B863-CD4A9D62C71F}" type="datetime1">
              <a:rPr lang="pt-BR" noProof="0" smtClean="0"/>
              <a:t>27/03/2019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84794989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97DFC2C-01CB-A64E-923B-D49D4F042412}" type="datetime1">
              <a:rPr lang="pt-BR" noProof="0" smtClean="0"/>
              <a:t>27/03/2019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916776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CD4-7BDD-6349-BC2B-52A37E8F7B23}" type="datetime1">
              <a:rPr lang="pt-BR" noProof="0" smtClean="0"/>
              <a:t>27/03/2019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CAC8D-7A02-46B9-B36F-7C41DBB02EB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0450698"/>
      </p:ext>
    </p:extLst>
  </p:cSld>
  <p:clrMapOvr>
    <a:masterClrMapping/>
  </p:clrMapOvr>
  <p:transition spd="slow"/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0822-5533-0049-B68A-EFB2F65CEA0E}" type="datetime1">
              <a:rPr lang="pt-BR" noProof="0" smtClean="0"/>
              <a:t>27/03/2019</a:t>
            </a:fld>
            <a:endParaRPr lang="pt-BR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152844970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736B-EBA3-614F-A83F-7245CCA50438}" type="datetime1">
              <a:rPr lang="pt-BR" noProof="0" smtClean="0"/>
              <a:t>27/03/2019</a:t>
            </a:fld>
            <a:endParaRPr lang="pt-BR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83381054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0A74-0FB4-0446-B4EE-9A526856B4CA}" type="datetime1">
              <a:rPr lang="pt-BR" noProof="0" smtClean="0"/>
              <a:t>27/03/2019</a:t>
            </a:fld>
            <a:endParaRPr lang="pt-BR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4667919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6BBD3366-9FCB-5348-A93B-40A158D2BA2D}" type="datetime1">
              <a:rPr lang="pt-BR" noProof="0" smtClean="0"/>
              <a:t>27/03/2019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8016782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B1A49643-B249-FE44-BA9D-3A68A890A9D7}" type="datetime1">
              <a:rPr lang="pt-BR" noProof="0" smtClean="0"/>
              <a:t>27/03/2019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7200886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2864D9-9328-4E45-AE62-7F897E02B2C9}" type="datetime1">
              <a:rPr lang="pt-BR" noProof="0" smtClean="0"/>
              <a:t>27/03/2019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E8CAC8D-7A02-46B9-B36F-7C41DBB02EB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287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>
    <p:fade/>
  </p:transition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  <p15:guide id="8" pos="522" userDrawn="1">
          <p15:clr>
            <a:srgbClr val="F26B43"/>
          </p15:clr>
        </p15:guide>
        <p15:guide id="9" pos="5238" userDrawn="1">
          <p15:clr>
            <a:srgbClr val="F26B43"/>
          </p15:clr>
        </p15:guide>
        <p15:guide id="10" orient="horz" pos="1008" userDrawn="1">
          <p15:clr>
            <a:srgbClr val="F26B43"/>
          </p15:clr>
        </p15:guide>
        <p15:guide id="11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B65066A6-7F29-B645-B3D7-6DC4300BB8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b="1" dirty="0"/>
              <a:t>FAMÍLIA </a:t>
            </a:r>
            <a:br>
              <a:rPr lang="pt-BR" sz="5400" b="1" dirty="0"/>
            </a:br>
            <a:r>
              <a:rPr lang="pt-BR" sz="5400" b="1" dirty="0"/>
              <a:t>INICIADORA </a:t>
            </a:r>
            <a:br>
              <a:rPr lang="pt-BR" sz="5400" b="1" dirty="0"/>
            </a:br>
            <a:r>
              <a:rPr lang="pt-BR" sz="5400" b="1" dirty="0"/>
              <a:t>DA FÉ</a:t>
            </a:r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97BD1F8C-341F-A143-A30E-EB17424148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Um projeto diocesano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649B5270-1A51-8043-8263-348C82E2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32813941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D850989-9364-C74E-9EE2-AB5DB6D234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400" dirty="0"/>
              <a:t>PONTOS A SEREM DISCUTIVOS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6F9C8A6F-715A-4040-944A-D2D669064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22748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0B72567-5E39-4744-8A56-A0F9335D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ASPECTOS A SEREM RECORDADOS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C9719A6-F9ED-0546-BCB1-A2F7A35F4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4089677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dirty="0"/>
              <a:t>A IMPORTÂNCIA DA FÉ E VIVÊNCIA CRISTÃ DOS PAIS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A INSTRUÇÃO DA FÉ DEVE SER CONTÍNUA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SER CRISTÃO ENVOLVE TODA A VIDA: É MAIS DO QUE SIMPLESMENTE IR À MISSA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A FÉ E VIVÊNCIA EM FAMÍLIA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A FÉ CRISTÃ NÃO É INTIMISTA, ULTRAPASSA A FAMÍLIA E POSSUI DIMENSÃO COMUNITÁRIA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A COMUNIDADE OFERECE A CATEQUESE COMO SUPORTE PARA A FÉ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CATEQUESE PARA PAIS E FILHOS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DIVERSIDADE DE EXPRESSÕES RELIGIOSAS DENTRO E FORA DAS FAMÍLIAS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D8505DD-D0E0-2942-83E8-49250E59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7322438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E7421D-0075-D44A-9D65-AAEBC14BE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FÉ: O QUE ELA É?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D3E350-A15D-F640-AD98-C27B4FC0E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420" y="1300656"/>
            <a:ext cx="2684079" cy="4578938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CAPACIDADE DE ACREDITAR NUM SER SUPERIOR?</a:t>
            </a:r>
          </a:p>
          <a:p>
            <a:endParaRPr lang="pt-BR" dirty="0"/>
          </a:p>
          <a:p>
            <a:r>
              <a:rPr lang="pt-BR" dirty="0"/>
              <a:t>PEDIR ALGO A DEUS?</a:t>
            </a:r>
          </a:p>
          <a:p>
            <a:endParaRPr lang="pt-BR" dirty="0"/>
          </a:p>
          <a:p>
            <a:r>
              <a:rPr lang="pt-BR" dirty="0"/>
              <a:t>OLHAR E PERCEBER A PRESENÇA E A AÇÃO DE DEUS NA NOSSA VIDA?</a:t>
            </a:r>
          </a:p>
          <a:p>
            <a:endParaRPr lang="pt-BR" dirty="0"/>
          </a:p>
          <a:p>
            <a:r>
              <a:rPr lang="pt-BR" dirty="0"/>
              <a:t>UMA VIRTUDE? UM DOM DE DEUS A CADA UM DE NÓS?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593FB3B-1AFA-4E43-8739-F0EBB3909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758" y="1445277"/>
            <a:ext cx="4682359" cy="4682359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0AAC28B-091E-AE42-AD34-AC038B8F9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47671959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C5CD06-D568-464A-B6BE-9F8D9FFBA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RELEMBRAR OS PRIMEIROS PASSOS NA FÉ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6769812-292B-5740-9AF9-A736FE1D1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0" y="1853762"/>
            <a:ext cx="3142155" cy="2156608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F242A1B-7769-3E4A-AA1D-344BCB668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977" y="4099103"/>
            <a:ext cx="3086100" cy="345796"/>
          </a:xfrm>
        </p:spPr>
        <p:txBody>
          <a:bodyPr/>
          <a:lstStyle/>
          <a:p>
            <a:pPr rtl="0"/>
            <a:r>
              <a:rPr lang="pt-BR" sz="2800" noProof="0"/>
              <a:t>Família: iniciadora da Fé - Pe Kleber R. da Silva</a:t>
            </a:r>
            <a:endParaRPr lang="pt-BR" sz="2800" noProof="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12AF4E4-AC83-D64D-99B3-516506484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753" y="2796425"/>
            <a:ext cx="3818838" cy="2083003"/>
          </a:xfrm>
          <a:prstGeom prst="rect">
            <a:avLst/>
          </a:prstGeom>
        </p:spPr>
      </p:pic>
      <p:sp>
        <p:nvSpPr>
          <p:cNvPr id="7" name="Espaço Reservado para Rodapé 3">
            <a:extLst>
              <a:ext uri="{FF2B5EF4-FFF2-40B4-BE49-F238E27FC236}">
                <a16:creationId xmlns:a16="http://schemas.microsoft.com/office/drawing/2014/main" id="{3B809A94-3784-3448-A27C-3BF0B95C5549}"/>
              </a:ext>
            </a:extLst>
          </p:cNvPr>
          <p:cNvSpPr txBox="1">
            <a:spLocks/>
          </p:cNvSpPr>
          <p:nvPr/>
        </p:nvSpPr>
        <p:spPr>
          <a:xfrm>
            <a:off x="3924122" y="5047662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pt-br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/>
              <a:t>AVÓS</a:t>
            </a:r>
          </a:p>
        </p:txBody>
      </p:sp>
      <p:sp>
        <p:nvSpPr>
          <p:cNvPr id="8" name="Espaço Reservado para Rodapé 3">
            <a:extLst>
              <a:ext uri="{FF2B5EF4-FFF2-40B4-BE49-F238E27FC236}">
                <a16:creationId xmlns:a16="http://schemas.microsoft.com/office/drawing/2014/main" id="{44E49E20-0F45-7F45-925D-9DF9860D7612}"/>
              </a:ext>
            </a:extLst>
          </p:cNvPr>
          <p:cNvSpPr txBox="1">
            <a:spLocks/>
          </p:cNvSpPr>
          <p:nvPr/>
        </p:nvSpPr>
        <p:spPr>
          <a:xfrm>
            <a:off x="5312543" y="5779407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pt-br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/>
              <a:t>E TANTOS OUTROS</a:t>
            </a:r>
          </a:p>
        </p:txBody>
      </p:sp>
    </p:spTree>
    <p:extLst>
      <p:ext uri="{BB962C8B-B14F-4D97-AF65-F5344CB8AC3E}">
        <p14:creationId xmlns:p14="http://schemas.microsoft.com/office/powerpoint/2010/main" val="311622566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7F0B1A-8DFC-8E4D-A548-93489CF28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CONSTRUINDO UM ALICERCE: a importância da fé e vivência cristã dos pais.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013A33B-EA6C-3E42-A268-B25E8FDE277F}"/>
              </a:ext>
            </a:extLst>
          </p:cNvPr>
          <p:cNvSpPr txBox="1"/>
          <p:nvPr/>
        </p:nvSpPr>
        <p:spPr>
          <a:xfrm>
            <a:off x="1505606" y="2680138"/>
            <a:ext cx="625102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DAR O TESTEMUNHO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172CDBF-551B-4743-8191-C29D9113E349}"/>
              </a:ext>
            </a:extLst>
          </p:cNvPr>
          <p:cNvSpPr txBox="1"/>
          <p:nvPr/>
        </p:nvSpPr>
        <p:spPr>
          <a:xfrm>
            <a:off x="444061" y="3808924"/>
            <a:ext cx="6251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Para as conquistas PESSOAIS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5BEFB7A-4322-F74A-8F40-56A90D469F42}"/>
              </a:ext>
            </a:extLst>
          </p:cNvPr>
          <p:cNvSpPr txBox="1"/>
          <p:nvPr/>
        </p:nvSpPr>
        <p:spPr>
          <a:xfrm>
            <a:off x="641129" y="4606580"/>
            <a:ext cx="699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Para as conquistas PROFISSIONAIS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669F2C8-1952-D143-B11A-1FC201436EA9}"/>
              </a:ext>
            </a:extLst>
          </p:cNvPr>
          <p:cNvSpPr txBox="1"/>
          <p:nvPr/>
        </p:nvSpPr>
        <p:spPr>
          <a:xfrm>
            <a:off x="719958" y="5467381"/>
            <a:ext cx="6251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Para as conquistas RELIGIOSAS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1A8DCA9-9466-FA40-BD67-66950796A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2260236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E776EE-2423-9D4E-AF9F-0A2E2B8F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545827"/>
            <a:ext cx="7633742" cy="1492132"/>
          </a:xfrm>
        </p:spPr>
        <p:txBody>
          <a:bodyPr>
            <a:normAutofit fontScale="90000"/>
          </a:bodyPr>
          <a:lstStyle/>
          <a:p>
            <a:r>
              <a:rPr lang="pt-BR" dirty="0"/>
              <a:t>A fé orienta a vida e </a:t>
            </a:r>
            <a:br>
              <a:rPr lang="pt-BR" dirty="0"/>
            </a:br>
            <a:r>
              <a:rPr lang="pt-BR" dirty="0"/>
              <a:t>ensina-nos a estar em comunhão</a:t>
            </a:r>
            <a:br>
              <a:rPr lang="pt-BR" dirty="0"/>
            </a:br>
            <a:r>
              <a:rPr lang="pt-BR" dirty="0"/>
              <a:t>com deus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4E19191-DBFB-DF4B-B38D-6FF14A4A1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198" y="2473607"/>
            <a:ext cx="4934024" cy="3330466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217173A-12C0-8147-8777-C27CB3E42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832312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E4F511-2447-694F-B013-474505B17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7" y="4331647"/>
            <a:ext cx="7633742" cy="1492132"/>
          </a:xfrm>
        </p:spPr>
        <p:txBody>
          <a:bodyPr/>
          <a:lstStyle/>
          <a:p>
            <a:r>
              <a:rPr lang="pt-BR" dirty="0"/>
              <a:t>Construindo uma relação filial e diária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878CBF-AA93-2D49-BFEC-DE8E3BA10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686913"/>
            <a:ext cx="7633742" cy="2246584"/>
          </a:xfrm>
        </p:spPr>
        <p:txBody>
          <a:bodyPr/>
          <a:lstStyle/>
          <a:p>
            <a:r>
              <a:rPr lang="pt-BR" dirty="0"/>
              <a:t>Através da retidão das atitudes;</a:t>
            </a:r>
          </a:p>
          <a:p>
            <a:r>
              <a:rPr lang="pt-BR" dirty="0"/>
              <a:t>Leitura da Palavra de Deus (tantos aplicativos hoje);</a:t>
            </a:r>
          </a:p>
          <a:p>
            <a:r>
              <a:rPr lang="pt-BR" dirty="0"/>
              <a:t>Vivência dos Sacramentos;</a:t>
            </a:r>
          </a:p>
          <a:p>
            <a:r>
              <a:rPr lang="pt-BR" dirty="0"/>
              <a:t>Participação na Missa (principalmente aos domingos);</a:t>
            </a:r>
          </a:p>
          <a:p>
            <a:r>
              <a:rPr lang="pt-BR" dirty="0"/>
              <a:t>A oração em momentos importantes ao longo do dia;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5F2E1C0-C338-9C42-8216-B1D41517AF61}"/>
              </a:ext>
            </a:extLst>
          </p:cNvPr>
          <p:cNvSpPr txBox="1"/>
          <p:nvPr/>
        </p:nvSpPr>
        <p:spPr>
          <a:xfrm>
            <a:off x="1630115" y="528145"/>
            <a:ext cx="625102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DAR O TESTEMUNHO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BC5B7D4-F1FC-CA47-B08D-95495C6A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0321273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A230E7-DADC-1648-A816-3E2F43304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156" y="476978"/>
            <a:ext cx="7633742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Nossa relação com deus não pode ser “de vez enquanto”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DA34773-0EAF-9B42-9918-57B35CF1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A3D7989-088F-6942-BE94-B35B1ADD3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331" y="3083155"/>
            <a:ext cx="5935393" cy="37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9207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F5D5EE-8FFE-DF45-8D8E-0CB65FADC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Ela deve ser contínua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ED72B21-A5C1-F946-9F38-B5963BBF2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81" y="1800422"/>
            <a:ext cx="7367096" cy="3536206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7BB8E77-EFB1-5E49-8F1F-53FC2800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4494130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4E597E-1091-4D47-ACD6-2FE2D668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Observar as oportunidades de continuidade 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D67693-79B6-3246-9F18-BA9A40084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568099"/>
            <a:ext cx="3924904" cy="3593591"/>
          </a:xfrm>
        </p:spPr>
        <p:txBody>
          <a:bodyPr/>
          <a:lstStyle/>
          <a:p>
            <a:r>
              <a:rPr lang="pt-BR" dirty="0"/>
              <a:t>A catequese é uma forma.</a:t>
            </a:r>
          </a:p>
          <a:p>
            <a:r>
              <a:rPr lang="pt-BR" dirty="0"/>
              <a:t>Catequese pode ser uma oportunidade para os pais reverem sua caminhada.</a:t>
            </a:r>
          </a:p>
          <a:p>
            <a:r>
              <a:rPr lang="pt-BR" dirty="0"/>
              <a:t>Não se trata apenas de LEVAR NA CATEQUESE.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B17B0F-41A4-634B-89D6-047B77F31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180" y="2351690"/>
            <a:ext cx="3810000" cy="3810000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B041E84-4E2B-814C-93E5-F01EC48B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7580421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DC294E-138E-2747-8F9C-56FDACCD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397" y="304116"/>
            <a:ext cx="7310063" cy="960668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3 objetivos diocesanos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DC743FA7-643B-6C49-9810-A4F150940E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365428"/>
              </p:ext>
            </p:extLst>
          </p:nvPr>
        </p:nvGraphicFramePr>
        <p:xfrm>
          <a:off x="972330" y="1448457"/>
          <a:ext cx="7864242" cy="3675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E5B36D79-83CD-9343-9514-C3DCF3975CA3}"/>
              </a:ext>
            </a:extLst>
          </p:cNvPr>
          <p:cNvSpPr txBox="1"/>
          <p:nvPr/>
        </p:nvSpPr>
        <p:spPr>
          <a:xfrm>
            <a:off x="1475403" y="1010868"/>
            <a:ext cx="28443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/>
              <a:t>Plano Pastoral Diocesano 2015-2019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F08830-7ECB-DF44-B71F-53B89BD8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54591844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337C7A-5E82-5E4F-B276-8596AAA86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1043850"/>
            <a:ext cx="2991207" cy="1492132"/>
          </a:xfrm>
        </p:spPr>
        <p:txBody>
          <a:bodyPr>
            <a:noAutofit/>
          </a:bodyPr>
          <a:lstStyle/>
          <a:p>
            <a:r>
              <a:rPr lang="pt-BR" sz="3600" dirty="0"/>
              <a:t>Descobrir ou redescobrir </a:t>
            </a:r>
            <a:r>
              <a:rPr lang="pt-BR" sz="4800" dirty="0"/>
              <a:t>a condição de cristão</a:t>
            </a:r>
            <a:endParaRPr lang="pt-BR" sz="36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EB9F60B-8CEE-884A-8445-7FC0F35BB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965" y="0"/>
            <a:ext cx="5020498" cy="6858000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75BBFB-98AC-2845-951A-2E1433BF6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5415128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FA06A-44D8-0248-8CC0-66BB78D3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171" y="760758"/>
            <a:ext cx="7633742" cy="1492132"/>
          </a:xfrm>
        </p:spPr>
        <p:txBody>
          <a:bodyPr>
            <a:noAutofit/>
          </a:bodyPr>
          <a:lstStyle/>
          <a:p>
            <a:r>
              <a:rPr lang="pt-BR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 vida </a:t>
            </a:r>
            <a:r>
              <a:rPr lang="pt-BR" sz="4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criSTÃ</a:t>
            </a:r>
            <a:r>
              <a:rPr lang="pt-BR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4000" dirty="0"/>
              <a:t>se expressa pela maneira como os membros da família se tratam, </a:t>
            </a:r>
            <a:br>
              <a:rPr lang="pt-BR" sz="4000" dirty="0"/>
            </a:br>
            <a:r>
              <a:rPr lang="pt-BR" sz="4000" dirty="0"/>
              <a:t>como convivem com os outros, como fazem suas escolhas e exercem suas atividades diárias e profissionais. </a:t>
            </a:r>
            <a:br>
              <a:rPr lang="pt-BR" sz="4000" dirty="0"/>
            </a:br>
            <a:br>
              <a:rPr lang="pt-BR" sz="4000" dirty="0"/>
            </a:br>
            <a:r>
              <a:rPr lang="pt-BR" sz="4000" dirty="0"/>
              <a:t>Tudo isso deve ser coerente com a fé́ que professamos. </a:t>
            </a:r>
            <a:br>
              <a:rPr lang="pt-BR" sz="4000" dirty="0"/>
            </a:br>
            <a:endParaRPr lang="pt-BR" sz="4000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B8605DE-C15B-B340-91D6-C08C5415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90871287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F6A4771-42A1-0B48-832C-90DAC91F0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683" y="1052419"/>
            <a:ext cx="4559300" cy="45593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B5A742-F13E-FA44-A1FD-A5E8EEE5B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641" y="705578"/>
            <a:ext cx="5359566" cy="1492132"/>
          </a:xfrm>
        </p:spPr>
        <p:txBody>
          <a:bodyPr>
            <a:normAutofit fontScale="90000"/>
          </a:bodyPr>
          <a:lstStyle/>
          <a:p>
            <a:r>
              <a:rPr lang="pt-BR" dirty="0"/>
              <a:t>Compromisso</a:t>
            </a:r>
            <a:br>
              <a:rPr lang="pt-BR" dirty="0"/>
            </a:br>
            <a:r>
              <a:rPr lang="pt-BR" dirty="0"/>
              <a:t>é fazer da</a:t>
            </a:r>
            <a:br>
              <a:rPr lang="pt-BR" dirty="0"/>
            </a:br>
            <a:r>
              <a:rPr lang="pt-BR" dirty="0"/>
              <a:t>família</a:t>
            </a:r>
            <a:br>
              <a:rPr lang="pt-BR" dirty="0"/>
            </a:br>
            <a:r>
              <a:rPr lang="pt-BR" dirty="0"/>
              <a:t>um lugar</a:t>
            </a:r>
            <a:br>
              <a:rPr lang="pt-BR" dirty="0"/>
            </a:br>
            <a:r>
              <a:rPr lang="pt-BR" dirty="0"/>
              <a:t>onde deixamos</a:t>
            </a:r>
            <a:br>
              <a:rPr lang="pt-BR" dirty="0"/>
            </a:br>
            <a:r>
              <a:rPr lang="pt-BR" dirty="0"/>
              <a:t>claro a nossa</a:t>
            </a:r>
            <a:br>
              <a:rPr lang="pt-BR" dirty="0"/>
            </a:br>
            <a:r>
              <a:rPr lang="pt-BR" dirty="0"/>
              <a:t>opção </a:t>
            </a:r>
            <a:br>
              <a:rPr lang="pt-BR" dirty="0"/>
            </a:br>
            <a:r>
              <a:rPr lang="pt-BR" dirty="0"/>
              <a:t>pelo cristo.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372A536-3759-B343-A264-278B8F11F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92944140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643BA-8ABC-5745-9D77-25954FB5A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3200" dirty="0"/>
              <a:t>As práticas cristãs dos pais se constituem como força evangelizadora para os filhos que assimilarão as práticas da família e levarão esse tesouro por toda a vida. </a:t>
            </a:r>
            <a:br>
              <a:rPr lang="pt-BR" sz="3200" dirty="0"/>
            </a:br>
            <a:endParaRPr lang="pt-BR" sz="3200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A3139E7-A2E1-0E49-8A61-F54257C48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4049" y="2836759"/>
            <a:ext cx="5400691" cy="3594100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992EAAC-ED02-9647-9821-99977F0E7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9741512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53ADBE-9DA2-A341-AC97-03783B553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 fé é vivida também comunitariamente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DA7B57-E401-CF4E-BF1A-2D34AAA24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Para a Igreja, uma expressão da fé comunitária está na participação da Missa e no envolvimento com a vida paroquial</a:t>
            </a:r>
          </a:p>
          <a:p>
            <a:r>
              <a:rPr lang="pt-BR" dirty="0"/>
              <a:t>Não podemos ter uma fé exclusivamente individualista e adotar discursos do tipo: ah eu rezo em casa; converso direto com Deus.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32E454B-61F1-314A-938C-648689DA0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49" y="4201510"/>
            <a:ext cx="3839780" cy="2159876"/>
          </a:xfrm>
          <a:prstGeom prst="rect">
            <a:avLst/>
          </a:prstGeom>
        </p:spPr>
      </p:pic>
      <p:sp>
        <p:nvSpPr>
          <p:cNvPr id="6" name="Seta para a Direita 5">
            <a:extLst>
              <a:ext uri="{FF2B5EF4-FFF2-40B4-BE49-F238E27FC236}">
                <a16:creationId xmlns:a16="http://schemas.microsoft.com/office/drawing/2014/main" id="{29B4799A-652A-894B-8571-CF3CF5D5B1C6}"/>
              </a:ext>
            </a:extLst>
          </p:cNvPr>
          <p:cNvSpPr/>
          <p:nvPr/>
        </p:nvSpPr>
        <p:spPr>
          <a:xfrm>
            <a:off x="4981903" y="4745421"/>
            <a:ext cx="551794" cy="5990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87BA802-7BA6-ED44-A6F9-5C5CBFF3D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835" y="3925614"/>
            <a:ext cx="2538248" cy="2538248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E0EFC8A-4E89-D444-81F9-0BBC1FFC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47018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AA875F-3590-3642-8728-DA9F33B3E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98" y="4702772"/>
            <a:ext cx="7633742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err="1"/>
              <a:t>cATEQUESE</a:t>
            </a:r>
            <a:r>
              <a:rPr lang="pt-BR" dirty="0"/>
              <a:t>: </a:t>
            </a:r>
            <a:br>
              <a:rPr lang="pt-BR" dirty="0"/>
            </a:br>
            <a:r>
              <a:rPr lang="pt-BR" dirty="0"/>
              <a:t>COMPROMISSO COMUNITÁRIO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D4730F1-F685-7E4B-82F5-D2CBFCCB1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277" y="370492"/>
            <a:ext cx="6810703" cy="3831020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38CD7D4-AC0F-354E-8DDF-0B3250A9E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7036581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486F0B-5E45-384D-9CC7-7BCB13D17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Veja a importância da catequese...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267A02-65E3-5642-8618-EC6B357B1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Pela Catequese permanente, dirigida a todas as pessoas, nas diversas fases da vida, a comunidade paroquial oferece esclarecimento e aprofundamento para a fé, através de encontros regulares de formação ou por meio da preparação específica para recepção dos sacramentos. A participação em encontros de formação leva ao aprofundamento da fé́. A importância da instrução cristã pode ser comparada à importância dos estudos na vida de uma pessoa. </a:t>
            </a:r>
          </a:p>
          <a:p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355231-83AC-0140-9BB7-FD655D48B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84297586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A5716D-0BC0-8C4B-B8F9-F51702013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 fé ensina a dialogar com outros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1FF572E-7862-564D-A126-DC1D87B7C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126997"/>
            <a:ext cx="6350000" cy="3911600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2AE6F8F-AE69-ED42-812A-191042765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90780993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2BF83D8-7B3E-2E48-8444-4E9B59BE9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876" y="2257545"/>
            <a:ext cx="6700345" cy="445991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17ED257-FC52-E941-8A25-547E3A3E1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Não tenha medo de viver a fé em família: eduque os seus filhos no caminho do cristo.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DB4C402-3C1C-4943-9235-94D5EAD07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90795825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24638-19EE-E440-85EE-F2AD5ABAC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Para 2019</a:t>
            </a:r>
            <a:br>
              <a:rPr lang="pt-BR" dirty="0"/>
            </a:br>
            <a:r>
              <a:rPr lang="pt-BR" sz="2800" dirty="0"/>
              <a:t>devemos desenvolver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189A67-1FE0-A949-AB71-0BA161DF3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881" y="1874517"/>
            <a:ext cx="7633742" cy="47296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t-BR" sz="2800" b="1" dirty="0"/>
              <a:t>FAMÍLIA INICIADORA DA FÉ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451C6BF-5DD9-4741-8F2B-AB0CCA950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783" y="2626553"/>
            <a:ext cx="5253937" cy="3276162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9771F24-8260-A14D-8BF1-CC6C522BE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6634564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120CB7-AD8F-DB48-A59C-70C431DA3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902505"/>
          </a:xfrm>
        </p:spPr>
        <p:txBody>
          <a:bodyPr/>
          <a:lstStyle/>
          <a:p>
            <a:r>
              <a:rPr lang="pt-BR" dirty="0"/>
              <a:t>Em que consiste?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C694BD-4549-2246-B4BF-AA3C84206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200" dirty="0"/>
              <a:t>A FIM DE </a:t>
            </a:r>
            <a:r>
              <a:rPr lang="pt-BR" sz="3600" b="1" dirty="0"/>
              <a:t>ATINGIR</a:t>
            </a:r>
            <a:r>
              <a:rPr lang="pt-BR" sz="3200" dirty="0"/>
              <a:t> E </a:t>
            </a:r>
            <a:r>
              <a:rPr lang="pt-BR" sz="3600" b="1" dirty="0"/>
              <a:t>CONSCIENTIZAR</a:t>
            </a:r>
            <a:r>
              <a:rPr lang="pt-BR" sz="3200" dirty="0"/>
              <a:t> AS FAMÍLIAS ACERCA DA </a:t>
            </a:r>
            <a:r>
              <a:rPr lang="pt-BR" sz="3200" b="1" dirty="0"/>
              <a:t>RESPONSABILIDADE DE TRANSMITIR A FÉ E INICIAR A VIDA CRISTÃ DE SEUS MEMBROS.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940995C-D381-4C4E-A4C4-572F6719B940}"/>
              </a:ext>
            </a:extLst>
          </p:cNvPr>
          <p:cNvSpPr txBox="1">
            <a:spLocks/>
          </p:cNvSpPr>
          <p:nvPr/>
        </p:nvSpPr>
        <p:spPr>
          <a:xfrm>
            <a:off x="938758" y="1338663"/>
            <a:ext cx="7633742" cy="9025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4 ENCONTROS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B1A7A0E-6160-9A4D-BCF5-42EC49662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64119636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046FE1-A2F8-E44D-83B9-4E0129C7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0435481-2469-E44C-B7CF-574B7708B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924" y="1734209"/>
            <a:ext cx="8049005" cy="3593591"/>
          </a:xfrm>
        </p:spPr>
        <p:txBody>
          <a:bodyPr>
            <a:normAutofit/>
          </a:bodyPr>
          <a:lstStyle/>
          <a:p>
            <a:pPr algn="just"/>
            <a:r>
              <a:rPr lang="pt-BR" sz="3200" dirty="0"/>
              <a:t>Despertar as famílias para a consciência de     que elas são o ambiente propício para a iniciação à vida cristã, onde se dão os primeiros passos na fé e onde se começa a semear no coração dos filhos os valores humanos e cristãos. 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3A761CD-0D30-634D-9668-EB08448D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50276729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B9514-5C7F-904C-8715-4DABA6F5A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metodologia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36CF5F-E961-8148-A1E3-AF85786B5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489842"/>
            <a:ext cx="7633742" cy="4389752"/>
          </a:xfrm>
        </p:spPr>
        <p:txBody>
          <a:bodyPr>
            <a:normAutofit/>
          </a:bodyPr>
          <a:lstStyle/>
          <a:p>
            <a:r>
              <a:rPr lang="pt-BR" sz="2400" b="1" dirty="0"/>
              <a:t>REUNIR</a:t>
            </a:r>
            <a:r>
              <a:rPr lang="pt-BR" sz="2400" dirty="0"/>
              <a:t> o maior número possível de famílias,                convidando especialmente os pais dos catequizandos. </a:t>
            </a:r>
          </a:p>
          <a:p>
            <a:endParaRPr lang="pt-BR" sz="2400" dirty="0"/>
          </a:p>
          <a:p>
            <a:r>
              <a:rPr lang="pt-BR" sz="2400" dirty="0"/>
              <a:t>Com elas refletir e aprofundar </a:t>
            </a:r>
            <a:r>
              <a:rPr lang="pt-BR" sz="2800" b="1" dirty="0"/>
              <a:t>o tema da iniciação à vida cristã na família. </a:t>
            </a:r>
          </a:p>
          <a:p>
            <a:endParaRPr lang="pt-BR" sz="2800" b="1" dirty="0"/>
          </a:p>
          <a:p>
            <a:r>
              <a:rPr lang="pt-BR" sz="2400" dirty="0"/>
              <a:t>Esse trabalho deve ser realizado com o envolvimento de  todas as pastorais, grupos e movimentos presentes na     Diocese.</a:t>
            </a:r>
          </a:p>
          <a:p>
            <a:pPr algn="just"/>
            <a:endParaRPr lang="pt-BR" sz="2400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5503730-6016-7247-9274-94BA189F8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8892363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45071-0D4A-1F47-91BE-7ED92E01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Os temas dos encontros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3863124-50A9-6E41-91FE-2A85961D64A3}"/>
              </a:ext>
            </a:extLst>
          </p:cNvPr>
          <p:cNvSpPr txBox="1"/>
          <p:nvPr/>
        </p:nvSpPr>
        <p:spPr>
          <a:xfrm>
            <a:off x="1190295" y="1354017"/>
            <a:ext cx="7204841" cy="70788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dirty="0"/>
              <a:t>FÉ E VIVÊNCIA DOS PAIS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C18051C-EADF-9447-85E1-002140416807}"/>
              </a:ext>
            </a:extLst>
          </p:cNvPr>
          <p:cNvSpPr txBox="1"/>
          <p:nvPr/>
        </p:nvSpPr>
        <p:spPr>
          <a:xfrm>
            <a:off x="1190297" y="2323115"/>
            <a:ext cx="7204841" cy="132343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000" dirty="0"/>
              <a:t>A TRANSMISSÃO DA FÉ NA FAMÍLIA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B7FC84C-957F-FB4E-8C48-84383B111F30}"/>
              </a:ext>
            </a:extLst>
          </p:cNvPr>
          <p:cNvSpPr txBox="1"/>
          <p:nvPr/>
        </p:nvSpPr>
        <p:spPr>
          <a:xfrm>
            <a:off x="1190296" y="3803989"/>
            <a:ext cx="7204841" cy="132343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000" dirty="0"/>
              <a:t>A VIDA CRISTÃ E OS SACRAMENTOS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EF31808-7370-3344-BAFE-875087669F75}"/>
              </a:ext>
            </a:extLst>
          </p:cNvPr>
          <p:cNvSpPr txBox="1"/>
          <p:nvPr/>
        </p:nvSpPr>
        <p:spPr>
          <a:xfrm>
            <a:off x="1153208" y="5397610"/>
            <a:ext cx="7204841" cy="70788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000" dirty="0"/>
              <a:t>A ORAÇÃO EM FAMÍLIA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8BCBA45-1C8D-E343-9FA9-BB435B09EDBB}"/>
              </a:ext>
            </a:extLst>
          </p:cNvPr>
          <p:cNvSpPr txBox="1"/>
          <p:nvPr/>
        </p:nvSpPr>
        <p:spPr>
          <a:xfrm>
            <a:off x="853126" y="150518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A24FBA4-A235-FD4E-8E9B-FFA7C6E5E8FC}"/>
              </a:ext>
            </a:extLst>
          </p:cNvPr>
          <p:cNvSpPr txBox="1"/>
          <p:nvPr/>
        </p:nvSpPr>
        <p:spPr>
          <a:xfrm>
            <a:off x="783106" y="2800168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1I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0EC4C21-E7F7-2D4D-91F6-F1859CCF18D3}"/>
              </a:ext>
            </a:extLst>
          </p:cNvPr>
          <p:cNvSpPr txBox="1"/>
          <p:nvPr/>
        </p:nvSpPr>
        <p:spPr>
          <a:xfrm>
            <a:off x="771927" y="437713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III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D2D23C6-4CF5-DE43-8A7D-40E9EF6E3DE1}"/>
              </a:ext>
            </a:extLst>
          </p:cNvPr>
          <p:cNvSpPr txBox="1"/>
          <p:nvPr/>
        </p:nvSpPr>
        <p:spPr>
          <a:xfrm>
            <a:off x="675192" y="5566887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1V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0B3B90-055C-6D41-9F96-1F4E2D76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6380524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9906CA7-EC95-754F-8E40-735A8FC82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FÉ E VIVÊNCIA DOS PAIS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9216357-1841-D546-8AF4-CDCA7619D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TEMA 1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6C6E9B4E-0865-F24D-BD47-44EBB5BF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32074259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3368927-DA8E-244F-B4ED-DB75D2A9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TEXTO BÍBLICO MOTIVADOR</a:t>
            </a:r>
            <a:br>
              <a:rPr lang="pt-BR" dirty="0"/>
            </a:br>
            <a:r>
              <a:rPr lang="pt-BR" dirty="0"/>
              <a:t>LUCAS 2,41-49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58F39D1-8642-D64D-966E-AE4DD8ED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747" y="2215057"/>
            <a:ext cx="2261642" cy="3593591"/>
          </a:xfrm>
        </p:spPr>
        <p:txBody>
          <a:bodyPr>
            <a:normAutofit/>
          </a:bodyPr>
          <a:lstStyle/>
          <a:p>
            <a:r>
              <a:rPr lang="pt-BR" sz="2400" dirty="0"/>
              <a:t>“OS PAIS DE JESUS IAM TODOS OS ANOS PARA A FESTA DA PÁSCOA EM JERUSALÉM”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04832A3-D4A9-654C-A576-8FE34766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413" y="2215057"/>
            <a:ext cx="4934024" cy="3330466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C43E5AB-AF13-864F-A839-167BCFAB8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Família: iniciadora da Fé - Pe Kleber R. da Silva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07095380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Selo">
  <a:themeElements>
    <a:clrScheme name="Selo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Selo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l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Tema do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schemas.microsoft.com/office/2006/metadata/properties"/>
    <ds:schemaRef ds:uri="http://www.w3.org/2000/xmlns/"/>
    <ds:schemaRef ds:uri="4873beb7-5857-4685-be1f-d57550cc96cc"/>
    <ds:schemaRef ds:uri="http://www.w3.org/2001/XMLSchema-instan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4873beb7-5857-4685-be1f-d57550cc96cc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{7015D968-ECCE-AE4D-9148-E43FA255B8ED}tf10001071</Template>
  <TotalTime>0</TotalTime>
  <Words>959</Words>
  <Application>Microsoft Macintosh PowerPoint</Application>
  <PresentationFormat>Apresentação na tela (4:3)</PresentationFormat>
  <Paragraphs>114</Paragraphs>
  <Slides>28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Arial</vt:lpstr>
      <vt:lpstr>Euphemia</vt:lpstr>
      <vt:lpstr>Gill Sans MT</vt:lpstr>
      <vt:lpstr>Impact</vt:lpstr>
      <vt:lpstr>Selo</vt:lpstr>
      <vt:lpstr>FAMÍLIA  INICIADORA  DA FÉ</vt:lpstr>
      <vt:lpstr>3 objetivos diocesanos</vt:lpstr>
      <vt:lpstr>Para 2019 devemos desenvolver</vt:lpstr>
      <vt:lpstr>Em que consiste?</vt:lpstr>
      <vt:lpstr>OBJETIVO</vt:lpstr>
      <vt:lpstr>metodologia</vt:lpstr>
      <vt:lpstr>Os temas dos encontros</vt:lpstr>
      <vt:lpstr>FÉ E VIVÊNCIA DOS PAIS</vt:lpstr>
      <vt:lpstr>TEXTO BÍBLICO MOTIVADOR LUCAS 2,41-49</vt:lpstr>
      <vt:lpstr>PONTOS A SEREM DISCUTIVOS</vt:lpstr>
      <vt:lpstr>ASPECTOS A SEREM RECORDADOS</vt:lpstr>
      <vt:lpstr>A FÉ: O QUE ELA É?</vt:lpstr>
      <vt:lpstr>RELEMBRAR OS PRIMEIROS PASSOS NA FÉ</vt:lpstr>
      <vt:lpstr>CONSTRUINDO UM ALICERCE: a importância da fé e vivência cristã dos pais.</vt:lpstr>
      <vt:lpstr>A fé orienta a vida e  ensina-nos a estar em comunhão com deus</vt:lpstr>
      <vt:lpstr>Construindo uma relação filial e diária</vt:lpstr>
      <vt:lpstr>Nossa relação com deus não pode ser “de vez enquanto”</vt:lpstr>
      <vt:lpstr>Ela deve ser contínua</vt:lpstr>
      <vt:lpstr>Observar as oportunidades de continuidade ...</vt:lpstr>
      <vt:lpstr>Descobrir ou redescobrir a condição de cristão</vt:lpstr>
      <vt:lpstr>A vida criSTÃ se expressa pela maneira como os membros da família se tratam,  como convivem com os outros, como fazem suas escolhas e exercem suas atividades diárias e profissionais.   Tudo isso deve ser coerente com a fé́ que professamos.  </vt:lpstr>
      <vt:lpstr>Compromisso é fazer da família um lugar onde deixamos claro a nossa opção  pelo cristo.</vt:lpstr>
      <vt:lpstr>As práticas cristãs dos pais se constituem como força evangelizadora para os filhos que assimilarão as práticas da família e levarão esse tesouro por toda a vida.  </vt:lpstr>
      <vt:lpstr>A fé é vivida também comunitariamente</vt:lpstr>
      <vt:lpstr>cATEQUESE:  COMPROMISSO COMUNITÁRIO</vt:lpstr>
      <vt:lpstr>Veja a importância da catequese...</vt:lpstr>
      <vt:lpstr>A fé ensina a dialogar com outros</vt:lpstr>
      <vt:lpstr>Não tenha medo de viver a fé em família: eduque os seus filhos no caminho do cristo.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GAUDETE ET EXsULTATE</dc:title>
  <dc:creator>Kleber Rodrigues</dc:creator>
  <cp:lastModifiedBy>Microsoft Office User</cp:lastModifiedBy>
  <cp:revision>2</cp:revision>
  <cp:lastPrinted>2019-03-28T00:13:30Z</cp:lastPrinted>
  <dcterms:created xsi:type="dcterms:W3CDTF">2018-05-28T12:51:30Z</dcterms:created>
  <dcterms:modified xsi:type="dcterms:W3CDTF">2019-03-28T00:17:04Z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